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42" r:id="rId1"/>
  </p:sldMasterIdLst>
  <p:sldIdLst>
    <p:sldId id="256" r:id="rId2"/>
    <p:sldId id="257" r:id="rId3"/>
    <p:sldId id="258" r:id="rId4"/>
    <p:sldId id="261" r:id="rId5"/>
    <p:sldId id="304" r:id="rId6"/>
    <p:sldId id="290" r:id="rId7"/>
    <p:sldId id="305" r:id="rId8"/>
    <p:sldId id="306" r:id="rId9"/>
    <p:sldId id="296" r:id="rId10"/>
    <p:sldId id="298" r:id="rId11"/>
    <p:sldId id="295" r:id="rId12"/>
    <p:sldId id="280" r:id="rId13"/>
    <p:sldId id="272" r:id="rId14"/>
    <p:sldId id="301" r:id="rId15"/>
    <p:sldId id="292" r:id="rId16"/>
    <p:sldId id="293" r:id="rId17"/>
    <p:sldId id="303" r:id="rId18"/>
    <p:sldId id="262" r:id="rId19"/>
    <p:sldId id="263" r:id="rId20"/>
    <p:sldId id="264" r:id="rId21"/>
    <p:sldId id="307" r:id="rId22"/>
    <p:sldId id="266" r:id="rId23"/>
    <p:sldId id="269" r:id="rId24"/>
    <p:sldId id="281" r:id="rId25"/>
    <p:sldId id="277" r:id="rId26"/>
    <p:sldId id="270" r:id="rId27"/>
    <p:sldId id="302" r:id="rId28"/>
    <p:sldId id="299" r:id="rId29"/>
    <p:sldId id="297" r:id="rId30"/>
    <p:sldId id="294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728" autoAdjust="0"/>
  </p:normalViewPr>
  <p:slideViewPr>
    <p:cSldViewPr snapToGrid="0" snapToObjects="1">
      <p:cViewPr>
        <p:scale>
          <a:sx n="90" d="100"/>
          <a:sy n="90" d="100"/>
        </p:scale>
        <p:origin x="-1824" y="-4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AD083-827F-834B-B04D-23AF48C7BE8B}" type="datetimeFigureOut">
              <a:rPr lang="en-US" smtClean="0"/>
              <a:t>10/09/15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94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AD083-827F-834B-B04D-23AF48C7BE8B}" type="datetimeFigureOut">
              <a:rPr lang="en-US" smtClean="0"/>
              <a:t>10/09/15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D844-C450-D441-88D8-6886F5AFE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10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AD083-827F-834B-B04D-23AF48C7BE8B}" type="datetimeFigureOut">
              <a:rPr lang="en-US" smtClean="0"/>
              <a:t>10/09/15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D844-C450-D441-88D8-6886F5AFE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69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AD083-827F-834B-B04D-23AF48C7BE8B}" type="datetimeFigureOut">
              <a:rPr lang="en-US" smtClean="0"/>
              <a:t>10/09/15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D844-C450-D441-88D8-6886F5AFE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5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AD083-827F-834B-B04D-23AF48C7BE8B}" type="datetimeFigureOut">
              <a:rPr lang="en-US" smtClean="0"/>
              <a:t>10/09/15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D844-C450-D441-88D8-6886F5AFE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32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AD083-827F-834B-B04D-23AF48C7BE8B}" type="datetimeFigureOut">
              <a:rPr lang="en-US" smtClean="0"/>
              <a:t>10/09/15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D844-C450-D441-88D8-6886F5AFE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54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AD083-827F-834B-B04D-23AF48C7BE8B}" type="datetimeFigureOut">
              <a:rPr lang="en-US" smtClean="0"/>
              <a:t>10/09/15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D844-C450-D441-88D8-6886F5AFE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42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AD083-827F-834B-B04D-23AF48C7BE8B}" type="datetimeFigureOut">
              <a:rPr lang="en-US" smtClean="0"/>
              <a:t>10/09/15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D844-C450-D441-88D8-6886F5AFE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8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AD083-827F-834B-B04D-23AF48C7BE8B}" type="datetimeFigureOut">
              <a:rPr lang="en-US" smtClean="0"/>
              <a:t>10/09/15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D844-C450-D441-88D8-6886F5AFE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07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AD083-827F-834B-B04D-23AF48C7BE8B}" type="datetimeFigureOut">
              <a:rPr lang="en-US" smtClean="0"/>
              <a:t>10/09/15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810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AD083-827F-834B-B04D-23AF48C7BE8B}" type="datetimeFigureOut">
              <a:rPr lang="en-US" smtClean="0"/>
              <a:t>10/09/15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D844-C450-D441-88D8-6886F5AFE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67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AD083-827F-834B-B04D-23AF48C7BE8B}" type="datetimeFigureOut">
              <a:rPr lang="en-US" smtClean="0"/>
              <a:t>10/09/15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9D844-C450-D441-88D8-6886F5AFE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87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  <p:sldLayoutId id="2147484350" r:id="rId8"/>
    <p:sldLayoutId id="2147484351" r:id="rId9"/>
    <p:sldLayoutId id="2147484352" r:id="rId10"/>
    <p:sldLayoutId id="214748435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4004.szyc.org/asm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ary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r="8139"/>
          <a:stretch/>
        </p:blipFill>
        <p:spPr>
          <a:xfrm>
            <a:off x="0" y="1171222"/>
            <a:ext cx="9144000" cy="56867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2159001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 smtClean="0">
                <a:latin typeface="Arial"/>
                <a:cs typeface="Arial"/>
              </a:rPr>
              <a:t>THE ART OF WRITING 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SCARY JAVASCRIPT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858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err="1" smtClean="0">
                <a:latin typeface="Arial"/>
                <a:cs typeface="Arial"/>
              </a:rPr>
              <a:t>Heisenbug</a:t>
            </a:r>
            <a:endParaRPr lang="en-US" sz="4000" dirty="0" smtClean="0">
              <a:latin typeface="Arial"/>
              <a:cs typeface="Arial"/>
            </a:endParaRPr>
          </a:p>
        </p:txBody>
      </p:sp>
      <p:pic>
        <p:nvPicPr>
          <p:cNvPr id="2" name="Picture 1" descr="heisenbu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9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Arial"/>
                <a:cs typeface="Arial"/>
              </a:rPr>
              <a:t>Heisenbug</a:t>
            </a:r>
            <a:endParaRPr lang="en-US" sz="4000" dirty="0" smtClean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3356" cy="47780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Arial"/>
                <a:cs typeface="Arial"/>
              </a:rPr>
              <a:t>A Computer Bug that disappears or alters its characteristics when an attempt is made to study it.</a:t>
            </a:r>
          </a:p>
          <a:p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Using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console.log</a:t>
            </a:r>
            <a:r>
              <a:rPr lang="en-US" sz="2400" dirty="0" smtClean="0">
                <a:latin typeface="Arial"/>
                <a:cs typeface="Arial"/>
              </a:rPr>
              <a:t> in IE</a:t>
            </a:r>
          </a:p>
          <a:p>
            <a:pPr marL="0" indent="0">
              <a:buNone/>
            </a:pPr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State-Modifying Debug statements</a:t>
            </a:r>
          </a:p>
          <a:p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Re-Initializing </a:t>
            </a:r>
            <a:r>
              <a:rPr lang="en-US" sz="2400" dirty="0" err="1" smtClean="0">
                <a:latin typeface="Arial"/>
                <a:cs typeface="Arial"/>
              </a:rPr>
              <a:t>Globals</a:t>
            </a:r>
            <a:endParaRPr lang="en-US" sz="2400" dirty="0" smtClean="0">
              <a:latin typeface="Arial"/>
              <a:cs typeface="Arial"/>
            </a:endParaRPr>
          </a:p>
          <a:p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Modifying Original Objects from references</a:t>
            </a:r>
          </a:p>
        </p:txBody>
      </p:sp>
    </p:spTree>
    <p:extLst>
      <p:ext uri="{BB962C8B-B14F-4D97-AF65-F5344CB8AC3E}">
        <p14:creationId xmlns:p14="http://schemas.microsoft.com/office/powerpoint/2010/main" val="15119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Arial"/>
                <a:cs typeface="Arial"/>
              </a:rPr>
              <a:t>Obfuscation</a:t>
            </a:r>
            <a:endParaRPr lang="en-US" sz="4000" dirty="0">
              <a:latin typeface="Arial"/>
              <a:cs typeface="Arial"/>
            </a:endParaRPr>
          </a:p>
        </p:txBody>
      </p:sp>
      <p:pic>
        <p:nvPicPr>
          <p:cNvPr id="3" name="Picture 2" descr="obfuscat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3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Abuse Type Casting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	</a:t>
            </a:r>
            <a:r>
              <a:rPr lang="en-US" sz="2400" dirty="0">
                <a:solidFill>
                  <a:srgbClr val="31859C"/>
                </a:solidFill>
                <a:latin typeface="Arial"/>
                <a:cs typeface="Arial"/>
              </a:rPr>
              <a:t>1</a:t>
            </a:r>
            <a:r>
              <a:rPr lang="en-US" sz="2400" dirty="0">
                <a:latin typeface="Arial"/>
                <a:cs typeface="Arial"/>
              </a:rPr>
              <a:t>:            +!+[]</a:t>
            </a: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	</a:t>
            </a:r>
            <a:r>
              <a:rPr lang="en-US" sz="2400" dirty="0">
                <a:solidFill>
                  <a:srgbClr val="31859C"/>
                </a:solidFill>
                <a:latin typeface="Arial"/>
                <a:cs typeface="Arial"/>
              </a:rPr>
              <a:t>0</a:t>
            </a:r>
            <a:r>
              <a:rPr lang="en-US" sz="2400" dirty="0">
                <a:latin typeface="Arial"/>
                <a:cs typeface="Arial"/>
              </a:rPr>
              <a:t>:            +[]</a:t>
            </a: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	</a:t>
            </a:r>
            <a:r>
              <a:rPr lang="en-US" sz="2400" dirty="0" smtClean="0">
                <a:solidFill>
                  <a:srgbClr val="31859C"/>
                </a:solidFill>
                <a:latin typeface="Arial"/>
                <a:cs typeface="Arial"/>
              </a:rPr>
              <a:t>10</a:t>
            </a:r>
            <a:r>
              <a:rPr lang="en-US" sz="2400" dirty="0" smtClean="0">
                <a:latin typeface="Arial"/>
                <a:cs typeface="Arial"/>
              </a:rPr>
              <a:t>:          [+!+[]]+[+[]]</a:t>
            </a: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	</a:t>
            </a:r>
            <a:r>
              <a:rPr lang="en-US" sz="2400" dirty="0">
                <a:solidFill>
                  <a:srgbClr val="31859C"/>
                </a:solidFill>
                <a:latin typeface="Arial"/>
                <a:cs typeface="Arial"/>
              </a:rPr>
              <a:t>true</a:t>
            </a:r>
            <a:r>
              <a:rPr lang="en-US" sz="2400" dirty="0">
                <a:latin typeface="Arial"/>
                <a:cs typeface="Arial"/>
              </a:rPr>
              <a:t>:	    !![]</a:t>
            </a: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	</a:t>
            </a:r>
            <a:r>
              <a:rPr lang="en-US" sz="2400" dirty="0" err="1">
                <a:solidFill>
                  <a:srgbClr val="31859C"/>
                </a:solidFill>
                <a:latin typeface="Arial"/>
                <a:cs typeface="Arial"/>
              </a:rPr>
              <a:t>Eval</a:t>
            </a:r>
            <a:r>
              <a:rPr lang="en-US" sz="2400" dirty="0">
                <a:latin typeface="Arial"/>
                <a:cs typeface="Arial"/>
              </a:rPr>
              <a:t>:       []["filter"]["constructor"]( CODE )()</a:t>
            </a:r>
          </a:p>
          <a:p>
            <a:pPr marL="0" indent="0">
              <a:buNone/>
            </a:pPr>
            <a:endParaRPr lang="en-US" sz="24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4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835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Abuse Type Casting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17467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sz="2400" dirty="0">
                <a:latin typeface="Arial"/>
                <a:cs typeface="Arial"/>
              </a:rPr>
              <a:t>_f="filter", _c="</a:t>
            </a:r>
            <a:r>
              <a:rPr lang="nl-NL" sz="2400" dirty="0" err="1">
                <a:latin typeface="Arial"/>
                <a:cs typeface="Arial"/>
              </a:rPr>
              <a:t>constructor</a:t>
            </a:r>
            <a:r>
              <a:rPr lang="nl-NL" sz="2400" dirty="0">
                <a:latin typeface="Arial"/>
                <a:cs typeface="Arial"/>
              </a:rPr>
              <a:t>",__="</a:t>
            </a:r>
            <a:r>
              <a:rPr lang="nl-NL" sz="2400" dirty="0" err="1">
                <a:latin typeface="Arial"/>
                <a:cs typeface="Arial"/>
              </a:rPr>
              <a:t>toString</a:t>
            </a:r>
            <a:r>
              <a:rPr lang="nl-NL" sz="2400" dirty="0">
                <a:latin typeface="Arial"/>
                <a:cs typeface="Arial"/>
              </a:rPr>
              <a:t>",</a:t>
            </a:r>
          </a:p>
          <a:p>
            <a:pPr marL="0" indent="0">
              <a:buNone/>
            </a:pPr>
            <a:r>
              <a:rPr lang="nl-NL" sz="2400" dirty="0">
                <a:latin typeface="Arial"/>
                <a:cs typeface="Arial"/>
              </a:rPr>
              <a:t>o=+!+[],</a:t>
            </a:r>
            <a:r>
              <a:rPr lang="nl-NL" sz="2400" dirty="0" err="1">
                <a:latin typeface="Arial"/>
                <a:cs typeface="Arial"/>
              </a:rPr>
              <a:t>oo</a:t>
            </a:r>
            <a:r>
              <a:rPr lang="nl-NL" sz="2400" dirty="0">
                <a:latin typeface="Arial"/>
                <a:cs typeface="Arial"/>
              </a:rPr>
              <a:t>=(!+[]+!+[]), _o=</a:t>
            </a:r>
            <a:r>
              <a:rPr lang="nl-NL" sz="2400" dirty="0" err="1">
                <a:latin typeface="Arial"/>
                <a:cs typeface="Arial"/>
              </a:rPr>
              <a:t>o+oo</a:t>
            </a:r>
            <a:r>
              <a:rPr lang="nl-NL" sz="2400" dirty="0">
                <a:latin typeface="Arial"/>
                <a:cs typeface="Arial"/>
              </a:rPr>
              <a:t>, _</a:t>
            </a:r>
            <a:r>
              <a:rPr lang="nl-NL" sz="2400" dirty="0" err="1">
                <a:latin typeface="Arial"/>
                <a:cs typeface="Arial"/>
              </a:rPr>
              <a:t>oo</a:t>
            </a:r>
            <a:r>
              <a:rPr lang="nl-NL" sz="2400" dirty="0">
                <a:latin typeface="Arial"/>
                <a:cs typeface="Arial"/>
              </a:rPr>
              <a:t>=_</a:t>
            </a:r>
            <a:r>
              <a:rPr lang="nl-NL" sz="2400" dirty="0" err="1">
                <a:latin typeface="Arial"/>
                <a:cs typeface="Arial"/>
              </a:rPr>
              <a:t>o+o</a:t>
            </a:r>
            <a:r>
              <a:rPr lang="nl-NL" sz="2400" dirty="0">
                <a:latin typeface="Arial"/>
                <a:cs typeface="Arial"/>
              </a:rPr>
              <a:t>,</a:t>
            </a:r>
          </a:p>
          <a:p>
            <a:pPr marL="0" indent="0">
              <a:buNone/>
            </a:pPr>
            <a:r>
              <a:rPr lang="nl-NL" sz="2400" dirty="0">
                <a:latin typeface="Arial"/>
                <a:cs typeface="Arial"/>
              </a:rPr>
              <a:t>___=+([+!+[]]+[+[]]),_=(___*_o)+_o, ____=(___+(_</a:t>
            </a:r>
            <a:r>
              <a:rPr lang="nl-NL" sz="2400" dirty="0" err="1">
                <a:latin typeface="Arial"/>
                <a:cs typeface="Arial"/>
              </a:rPr>
              <a:t>oo</a:t>
            </a:r>
            <a:r>
              <a:rPr lang="nl-NL" sz="2400" dirty="0">
                <a:latin typeface="Arial"/>
                <a:cs typeface="Arial"/>
              </a:rPr>
              <a:t>+_o))[__](_)+</a:t>
            </a:r>
          </a:p>
          <a:p>
            <a:pPr marL="0" indent="0">
              <a:buNone/>
            </a:pPr>
            <a:r>
              <a:rPr lang="nl-NL" sz="2400" dirty="0">
                <a:latin typeface="Arial"/>
                <a:cs typeface="Arial"/>
              </a:rPr>
              <a:t>(___+_</a:t>
            </a:r>
            <a:r>
              <a:rPr lang="nl-NL" sz="2400" dirty="0" err="1">
                <a:latin typeface="Arial"/>
                <a:cs typeface="Arial"/>
              </a:rPr>
              <a:t>oo</a:t>
            </a:r>
            <a:r>
              <a:rPr lang="nl-NL" sz="2400" dirty="0">
                <a:latin typeface="Arial"/>
                <a:cs typeface="Arial"/>
              </a:rPr>
              <a:t>)[__](_)+(___*</a:t>
            </a:r>
            <a:r>
              <a:rPr lang="nl-NL" sz="2400" dirty="0" err="1">
                <a:latin typeface="Arial"/>
                <a:cs typeface="Arial"/>
              </a:rPr>
              <a:t>oo+o</a:t>
            </a:r>
            <a:r>
              <a:rPr lang="nl-NL" sz="2400" dirty="0">
                <a:latin typeface="Arial"/>
                <a:cs typeface="Arial"/>
              </a:rPr>
              <a:t>)[__](_)+(___*</a:t>
            </a:r>
            <a:r>
              <a:rPr lang="nl-NL" sz="2400" dirty="0" err="1">
                <a:latin typeface="Arial"/>
                <a:cs typeface="Arial"/>
              </a:rPr>
              <a:t>oo+o</a:t>
            </a:r>
            <a:r>
              <a:rPr lang="nl-NL" sz="2400" dirty="0">
                <a:latin typeface="Arial"/>
                <a:cs typeface="Arial"/>
              </a:rPr>
              <a:t>)[__](_)+(___*</a:t>
            </a:r>
            <a:r>
              <a:rPr lang="nl-NL" sz="2400" dirty="0" err="1">
                <a:latin typeface="Arial"/>
                <a:cs typeface="Arial"/>
              </a:rPr>
              <a:t>oo</a:t>
            </a:r>
            <a:r>
              <a:rPr lang="nl-NL" sz="2400" dirty="0">
                <a:latin typeface="Arial"/>
                <a:cs typeface="Arial"/>
              </a:rPr>
              <a:t>+_</a:t>
            </a:r>
            <a:r>
              <a:rPr lang="nl-NL" sz="2400" dirty="0" err="1">
                <a:latin typeface="Arial"/>
                <a:cs typeface="Arial"/>
              </a:rPr>
              <a:t>oo</a:t>
            </a:r>
            <a:r>
              <a:rPr lang="nl-NL" sz="2400" dirty="0">
                <a:latin typeface="Arial"/>
                <a:cs typeface="Arial"/>
              </a:rPr>
              <a:t>)[__](_)+</a:t>
            </a:r>
          </a:p>
          <a:p>
            <a:pPr marL="0" indent="0">
              <a:buNone/>
            </a:pPr>
            <a:r>
              <a:rPr lang="nl-NL" sz="2400" dirty="0">
                <a:latin typeface="Arial"/>
                <a:cs typeface="Arial"/>
              </a:rPr>
              <a:t>', '+(_-o)[__](_)+(___*</a:t>
            </a:r>
            <a:r>
              <a:rPr lang="nl-NL" sz="2400" dirty="0" err="1">
                <a:latin typeface="Arial"/>
                <a:cs typeface="Arial"/>
              </a:rPr>
              <a:t>oo</a:t>
            </a:r>
            <a:r>
              <a:rPr lang="nl-NL" sz="2400" dirty="0">
                <a:latin typeface="Arial"/>
                <a:cs typeface="Arial"/>
              </a:rPr>
              <a:t>+_</a:t>
            </a:r>
            <a:r>
              <a:rPr lang="nl-NL" sz="2400" dirty="0" err="1">
                <a:latin typeface="Arial"/>
                <a:cs typeface="Arial"/>
              </a:rPr>
              <a:t>oo</a:t>
            </a:r>
            <a:r>
              <a:rPr lang="nl-NL" sz="2400" dirty="0">
                <a:latin typeface="Arial"/>
                <a:cs typeface="Arial"/>
              </a:rPr>
              <a:t>)[__](_)+(___*</a:t>
            </a:r>
            <a:r>
              <a:rPr lang="nl-NL" sz="2400" dirty="0" err="1">
                <a:latin typeface="Arial"/>
                <a:cs typeface="Arial"/>
              </a:rPr>
              <a:t>oo</a:t>
            </a:r>
            <a:r>
              <a:rPr lang="nl-NL" sz="2400" dirty="0">
                <a:latin typeface="Arial"/>
                <a:cs typeface="Arial"/>
              </a:rPr>
              <a:t>+(_</a:t>
            </a:r>
            <a:r>
              <a:rPr lang="nl-NL" sz="2400" dirty="0" err="1">
                <a:latin typeface="Arial"/>
                <a:cs typeface="Arial"/>
              </a:rPr>
              <a:t>oo</a:t>
            </a:r>
            <a:r>
              <a:rPr lang="nl-NL" sz="2400" dirty="0">
                <a:latin typeface="Arial"/>
                <a:cs typeface="Arial"/>
              </a:rPr>
              <a:t>+_o))[__](_)+</a:t>
            </a:r>
          </a:p>
          <a:p>
            <a:pPr marL="0" indent="0">
              <a:buNone/>
            </a:pPr>
            <a:r>
              <a:rPr lang="nl-NL" sz="2400" dirty="0">
                <a:latin typeface="Arial"/>
                <a:cs typeface="Arial"/>
              </a:rPr>
              <a:t>(___*</a:t>
            </a:r>
            <a:r>
              <a:rPr lang="nl-NL" sz="2400" dirty="0" err="1">
                <a:latin typeface="Arial"/>
                <a:cs typeface="Arial"/>
              </a:rPr>
              <a:t>oo+o</a:t>
            </a:r>
            <a:r>
              <a:rPr lang="nl-NL" sz="2400" dirty="0">
                <a:latin typeface="Arial"/>
                <a:cs typeface="Arial"/>
              </a:rPr>
              <a:t>)[__](_)+(___+_o)[__](_),[][_f][_c](</a:t>
            </a:r>
          </a:p>
          <a:p>
            <a:pPr marL="0" indent="0">
              <a:buNone/>
            </a:pPr>
            <a:r>
              <a:rPr lang="nl-NL" sz="2400" dirty="0">
                <a:latin typeface="Arial"/>
                <a:cs typeface="Arial"/>
              </a:rPr>
              <a:t>(___)[__](_)+(___*</a:t>
            </a:r>
            <a:r>
              <a:rPr lang="nl-NL" sz="2400" dirty="0" err="1">
                <a:latin typeface="Arial"/>
                <a:cs typeface="Arial"/>
              </a:rPr>
              <a:t>oo+o</a:t>
            </a:r>
            <a:r>
              <a:rPr lang="nl-NL" sz="2400" dirty="0">
                <a:latin typeface="Arial"/>
                <a:cs typeface="Arial"/>
              </a:rPr>
              <a:t>)[__](_)+(___+_</a:t>
            </a:r>
            <a:r>
              <a:rPr lang="nl-NL" sz="2400" dirty="0" err="1">
                <a:latin typeface="Arial"/>
                <a:cs typeface="Arial"/>
              </a:rPr>
              <a:t>oo</a:t>
            </a:r>
            <a:r>
              <a:rPr lang="nl-NL" sz="2400" dirty="0">
                <a:latin typeface="Arial"/>
                <a:cs typeface="Arial"/>
              </a:rPr>
              <a:t>)[__](_)+</a:t>
            </a:r>
          </a:p>
          <a:p>
            <a:pPr marL="0" indent="0">
              <a:buNone/>
            </a:pPr>
            <a:r>
              <a:rPr lang="nl-NL" sz="2400" dirty="0">
                <a:latin typeface="Arial"/>
                <a:cs typeface="Arial"/>
              </a:rPr>
              <a:t>(___*</a:t>
            </a:r>
            <a:r>
              <a:rPr lang="nl-NL" sz="2400" dirty="0" err="1">
                <a:latin typeface="Arial"/>
                <a:cs typeface="Arial"/>
              </a:rPr>
              <a:t>oo</a:t>
            </a:r>
            <a:r>
              <a:rPr lang="nl-NL" sz="2400" dirty="0">
                <a:latin typeface="Arial"/>
                <a:cs typeface="Arial"/>
              </a:rPr>
              <a:t>+(_</a:t>
            </a:r>
            <a:r>
              <a:rPr lang="nl-NL" sz="2400" dirty="0" err="1">
                <a:latin typeface="Arial"/>
                <a:cs typeface="Arial"/>
              </a:rPr>
              <a:t>oo</a:t>
            </a:r>
            <a:r>
              <a:rPr lang="nl-NL" sz="2400" dirty="0">
                <a:latin typeface="Arial"/>
                <a:cs typeface="Arial"/>
              </a:rPr>
              <a:t>+_o))[__](_)+(___*</a:t>
            </a:r>
            <a:r>
              <a:rPr lang="nl-NL" sz="2400" dirty="0" err="1">
                <a:latin typeface="Arial"/>
                <a:cs typeface="Arial"/>
              </a:rPr>
              <a:t>oo</a:t>
            </a:r>
            <a:r>
              <a:rPr lang="nl-NL" sz="2400" dirty="0">
                <a:latin typeface="Arial"/>
                <a:cs typeface="Arial"/>
              </a:rPr>
              <a:t>+((_</a:t>
            </a:r>
            <a:r>
              <a:rPr lang="nl-NL" sz="2400" dirty="0" err="1">
                <a:latin typeface="Arial"/>
                <a:cs typeface="Arial"/>
              </a:rPr>
              <a:t>oo</a:t>
            </a:r>
            <a:r>
              <a:rPr lang="nl-NL" sz="2400" dirty="0">
                <a:latin typeface="Arial"/>
                <a:cs typeface="Arial"/>
              </a:rPr>
              <a:t>*</a:t>
            </a:r>
            <a:r>
              <a:rPr lang="nl-NL" sz="2400" dirty="0" err="1">
                <a:latin typeface="Arial"/>
                <a:cs typeface="Arial"/>
              </a:rPr>
              <a:t>oo</a:t>
            </a:r>
            <a:r>
              <a:rPr lang="nl-NL" sz="2400" dirty="0">
                <a:latin typeface="Arial"/>
                <a:cs typeface="Arial"/>
              </a:rPr>
              <a:t>)+o))[__](_)+</a:t>
            </a:r>
          </a:p>
          <a:p>
            <a:pPr marL="0" indent="0">
              <a:buNone/>
            </a:pPr>
            <a:r>
              <a:rPr lang="nl-NL" sz="2400" dirty="0">
                <a:latin typeface="Arial"/>
                <a:cs typeface="Arial"/>
              </a:rPr>
              <a:t>'("'+____+'")')()</a:t>
            </a:r>
          </a:p>
        </p:txBody>
      </p:sp>
    </p:spTree>
    <p:extLst>
      <p:ext uri="{BB962C8B-B14F-4D97-AF65-F5344CB8AC3E}">
        <p14:creationId xmlns:p14="http://schemas.microsoft.com/office/powerpoint/2010/main" val="280208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Exploit Oddities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3356" cy="5003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77933C"/>
                </a:solidFill>
                <a:latin typeface="Arial"/>
                <a:cs typeface="Arial"/>
              </a:rPr>
              <a:t>// Nan === Nan is false</a:t>
            </a: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If(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parseInt</a:t>
            </a:r>
            <a:r>
              <a:rPr lang="en-US" sz="2400" dirty="0" smtClean="0">
                <a:latin typeface="Arial"/>
                <a:cs typeface="Arial"/>
              </a:rPr>
              <a:t>(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NonNumericString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) ===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NaN</a:t>
            </a:r>
            <a:r>
              <a:rPr lang="en-US" sz="2400" dirty="0" smtClean="0">
                <a:latin typeface="Arial"/>
                <a:cs typeface="Arial"/>
              </a:rPr>
              <a:t> ){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	// This never executes</a:t>
            </a: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	</a:t>
            </a:r>
            <a:r>
              <a:rPr lang="en-US" sz="2400" dirty="0" smtClean="0">
                <a:latin typeface="Arial"/>
                <a:cs typeface="Arial"/>
              </a:rPr>
              <a:t>….</a:t>
            </a: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}</a:t>
            </a:r>
          </a:p>
          <a:p>
            <a:pPr marL="0" indent="0">
              <a:buNone/>
            </a:pPr>
            <a:endParaRPr lang="en-US" sz="24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77933C"/>
                </a:solidFill>
                <a:latin typeface="Arial"/>
                <a:cs typeface="Arial"/>
              </a:rPr>
              <a:t>// Floating point arithmetic</a:t>
            </a:r>
          </a:p>
          <a:p>
            <a:pPr marL="0" indent="0">
              <a:buNone/>
            </a:pPr>
            <a:r>
              <a:rPr lang="en-US" sz="2400" dirty="0" err="1" smtClean="0">
                <a:latin typeface="Arial"/>
                <a:cs typeface="Arial"/>
              </a:rPr>
              <a:t>Var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a</a:t>
            </a:r>
            <a:r>
              <a:rPr lang="en-US" sz="2400" dirty="0" smtClean="0">
                <a:latin typeface="Arial"/>
                <a:cs typeface="Arial"/>
              </a:rPr>
              <a:t> =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0.1</a:t>
            </a:r>
            <a:r>
              <a:rPr lang="en-US" sz="2400" dirty="0" smtClean="0">
                <a:latin typeface="Arial"/>
                <a:cs typeface="Arial"/>
              </a:rPr>
              <a:t>, </a:t>
            </a:r>
            <a:r>
              <a:rPr lang="en-US" sz="2400" dirty="0" smtClean="0">
                <a:solidFill>
                  <a:srgbClr val="31859C"/>
                </a:solidFill>
                <a:latin typeface="Arial"/>
                <a:cs typeface="Arial"/>
              </a:rPr>
              <a:t>b</a:t>
            </a:r>
            <a:r>
              <a:rPr lang="en-US" sz="2400" dirty="0" smtClean="0">
                <a:latin typeface="Arial"/>
                <a:cs typeface="Arial"/>
              </a:rPr>
              <a:t> = </a:t>
            </a:r>
            <a:r>
              <a:rPr lang="en-US" sz="2400" dirty="0" smtClean="0">
                <a:solidFill>
                  <a:srgbClr val="953735"/>
                </a:solidFill>
                <a:latin typeface="Arial"/>
                <a:cs typeface="Arial"/>
              </a:rPr>
              <a:t>0.2;</a:t>
            </a: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If( (</a:t>
            </a:r>
            <a:r>
              <a:rPr lang="en-US" sz="2400" dirty="0" smtClean="0">
                <a:solidFill>
                  <a:srgbClr val="31859C"/>
                </a:solidFill>
                <a:latin typeface="Arial"/>
                <a:cs typeface="Arial"/>
              </a:rPr>
              <a:t>a</a:t>
            </a:r>
            <a:r>
              <a:rPr lang="en-US" sz="2400" dirty="0" smtClean="0">
                <a:latin typeface="Arial"/>
                <a:cs typeface="Arial"/>
              </a:rPr>
              <a:t> + </a:t>
            </a:r>
            <a:r>
              <a:rPr lang="en-US" sz="2400" dirty="0" smtClean="0">
                <a:solidFill>
                  <a:srgbClr val="31859C"/>
                </a:solidFill>
                <a:latin typeface="Arial"/>
                <a:cs typeface="Arial"/>
              </a:rPr>
              <a:t>b</a:t>
            </a:r>
            <a:r>
              <a:rPr lang="en-US" sz="2400" dirty="0" smtClean="0">
                <a:latin typeface="Arial"/>
                <a:cs typeface="Arial"/>
              </a:rPr>
              <a:t>) ===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0.3</a:t>
            </a:r>
            <a:r>
              <a:rPr lang="en-US" sz="2400" dirty="0" smtClean="0">
                <a:latin typeface="Arial"/>
                <a:cs typeface="Arial"/>
              </a:rPr>
              <a:t> ){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77933C"/>
                </a:solidFill>
                <a:latin typeface="Arial"/>
                <a:cs typeface="Arial"/>
              </a:rPr>
              <a:t>	</a:t>
            </a:r>
            <a:r>
              <a:rPr lang="en-US" sz="2400" dirty="0" smtClean="0">
                <a:solidFill>
                  <a:srgbClr val="77933C"/>
                </a:solidFill>
                <a:latin typeface="Arial"/>
                <a:cs typeface="Arial"/>
              </a:rPr>
              <a:t>// This never executes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77933C"/>
                </a:solidFill>
                <a:latin typeface="Arial"/>
                <a:cs typeface="Arial"/>
              </a:rPr>
              <a:t>	</a:t>
            </a:r>
            <a:r>
              <a:rPr lang="en-US" sz="2400" dirty="0" smtClean="0">
                <a:latin typeface="Arial"/>
                <a:cs typeface="Arial"/>
              </a:rPr>
              <a:t>…</a:t>
            </a: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3126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More Anti-Patterns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3356" cy="5003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Treasure Hunt</a:t>
            </a:r>
          </a:p>
          <a:p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Kill Yoda</a:t>
            </a:r>
          </a:p>
          <a:p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Numbers Everywhere</a:t>
            </a:r>
          </a:p>
          <a:p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Wet Coding</a:t>
            </a:r>
          </a:p>
          <a:p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Markup </a:t>
            </a:r>
            <a:r>
              <a:rPr lang="en-US" sz="2400" dirty="0">
                <a:latin typeface="Arial"/>
                <a:cs typeface="Arial"/>
              </a:rPr>
              <a:t>L</a:t>
            </a:r>
            <a:r>
              <a:rPr lang="en-US" sz="2400" dirty="0" smtClean="0">
                <a:latin typeface="Arial"/>
                <a:cs typeface="Arial"/>
              </a:rPr>
              <a:t>ittering</a:t>
            </a:r>
          </a:p>
        </p:txBody>
      </p:sp>
    </p:spTree>
    <p:extLst>
      <p:ext uri="{BB962C8B-B14F-4D97-AF65-F5344CB8AC3E}">
        <p14:creationId xmlns:p14="http://schemas.microsoft.com/office/powerpoint/2010/main" val="302360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Scary JS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JS Anti-Patterns</a:t>
            </a:r>
          </a:p>
          <a:p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No </a:t>
            </a:r>
            <a:r>
              <a:rPr lang="en-US" sz="2400" dirty="0">
                <a:latin typeface="Arial"/>
                <a:cs typeface="Arial"/>
              </a:rPr>
              <a:t>Code Smiles</a:t>
            </a:r>
          </a:p>
          <a:p>
            <a:endParaRPr lang="en-US" sz="2400" dirty="0" smtClean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  <a:p>
            <a:endParaRPr lang="en-US" sz="2400" dirty="0" smtClean="0">
              <a:latin typeface="Arial"/>
              <a:cs typeface="Arial"/>
            </a:endParaRPr>
          </a:p>
          <a:p>
            <a:endParaRPr lang="en-US" sz="24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400" dirty="0" smtClean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756" y="1394179"/>
            <a:ext cx="694265" cy="6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8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Code “Smiles”</a:t>
            </a:r>
          </a:p>
        </p:txBody>
      </p:sp>
      <p:pic>
        <p:nvPicPr>
          <p:cNvPr id="5" name="Picture 4" descr="smile_sheldo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43001"/>
            <a:ext cx="913752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3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Code “Smiles”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Common Sense Naming Conventions</a:t>
            </a:r>
          </a:p>
          <a:p>
            <a:pPr marL="0" indent="0">
              <a:buNone/>
            </a:pPr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>
                <a:latin typeface="Arial"/>
                <a:cs typeface="Arial"/>
              </a:rPr>
              <a:t>Descriptive Comments</a:t>
            </a:r>
          </a:p>
          <a:p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Cohesive And Loosely Coupled Modules</a:t>
            </a:r>
          </a:p>
          <a:p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Elegant Abstractions</a:t>
            </a:r>
          </a:p>
          <a:p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Lack of Duplication</a:t>
            </a:r>
          </a:p>
          <a:p>
            <a:endParaRPr lang="en-US" sz="24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625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4470"/>
            <a:ext cx="8229600" cy="3260195"/>
          </a:xfrm>
        </p:spPr>
        <p:txBody>
          <a:bodyPr/>
          <a:lstStyle/>
          <a:p>
            <a:pPr algn="ctr"/>
            <a:r>
              <a:rPr lang="en-US" dirty="0" smtClean="0"/>
              <a:t>Hi, I’m </a:t>
            </a:r>
            <a:r>
              <a:rPr lang="en-US" dirty="0" smtClean="0"/>
              <a:t>Aman</a:t>
            </a:r>
            <a:br>
              <a:rPr lang="en-US" dirty="0" smtClean="0"/>
            </a:br>
            <a:r>
              <a:rPr lang="en-US" dirty="0" smtClean="0"/>
              <a:t>http://</a:t>
            </a:r>
            <a:r>
              <a:rPr lang="en-US" dirty="0" err="1" smtClean="0"/>
              <a:t>anixir.com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08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Arial"/>
                <a:cs typeface="Arial"/>
              </a:rPr>
              <a:t>Refuctoring</a:t>
            </a:r>
            <a:r>
              <a:rPr lang="en-US" sz="4000" dirty="0">
                <a:latin typeface="Arial"/>
                <a:cs typeface="Arial"/>
              </a:rPr>
              <a:t> </a:t>
            </a:r>
            <a:r>
              <a:rPr lang="en-US" sz="4000" dirty="0" smtClean="0">
                <a:latin typeface="Arial"/>
                <a:cs typeface="Arial"/>
              </a:rPr>
              <a:t>the Code Smiles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Arial"/>
                <a:cs typeface="Arial"/>
              </a:rPr>
              <a:t>Take a well-designed piece of code,</a:t>
            </a:r>
          </a:p>
          <a:p>
            <a:pPr marL="0" indent="0" algn="ctr">
              <a:buNone/>
            </a:pPr>
            <a:r>
              <a:rPr lang="en-US" sz="2400" dirty="0" smtClean="0">
                <a:latin typeface="Arial"/>
                <a:cs typeface="Arial"/>
              </a:rPr>
              <a:t>With a series of small, reversible changes, </a:t>
            </a:r>
          </a:p>
          <a:p>
            <a:pPr marL="0" indent="0" algn="ctr">
              <a:buNone/>
            </a:pPr>
            <a:r>
              <a:rPr lang="en-US" sz="2400" dirty="0" smtClean="0">
                <a:latin typeface="Arial"/>
                <a:cs typeface="Arial"/>
              </a:rPr>
              <a:t>Render it completely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Unmaintainable</a:t>
            </a:r>
            <a:r>
              <a:rPr lang="en-US" sz="2400" dirty="0" smtClean="0">
                <a:latin typeface="Arial"/>
                <a:cs typeface="Arial"/>
              </a:rPr>
              <a:t> </a:t>
            </a:r>
          </a:p>
          <a:p>
            <a:pPr marL="0" indent="0" algn="ctr">
              <a:buNone/>
            </a:pPr>
            <a:r>
              <a:rPr lang="en-US" sz="2400" dirty="0" smtClean="0">
                <a:latin typeface="Arial"/>
                <a:cs typeface="Arial"/>
              </a:rPr>
              <a:t>By anybody except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Yourself </a:t>
            </a:r>
          </a:p>
          <a:p>
            <a:pPr marL="0" indent="0" algn="ctr">
              <a:buNone/>
            </a:pPr>
            <a:endParaRPr lang="en-US" sz="2400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Arial"/>
                <a:cs typeface="Arial"/>
              </a:rPr>
              <a:t>-- Jason Gorman</a:t>
            </a:r>
          </a:p>
        </p:txBody>
      </p:sp>
    </p:spTree>
    <p:extLst>
      <p:ext uri="{BB962C8B-B14F-4D97-AF65-F5344CB8AC3E}">
        <p14:creationId xmlns:p14="http://schemas.microsoft.com/office/powerpoint/2010/main" val="341173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Arial"/>
                <a:cs typeface="Arial"/>
              </a:rPr>
              <a:t/>
            </a:r>
            <a:br>
              <a:rPr lang="en-US" sz="4000" dirty="0" smtClean="0">
                <a:latin typeface="Arial"/>
                <a:cs typeface="Arial"/>
              </a:rPr>
            </a:br>
            <a:r>
              <a:rPr lang="en-US" sz="4000" dirty="0" smtClean="0">
                <a:latin typeface="Arial"/>
                <a:cs typeface="Arial"/>
              </a:rPr>
              <a:t>Common Sense Naming </a:t>
            </a:r>
            <a:r>
              <a:rPr lang="en-US" sz="4000" dirty="0">
                <a:latin typeface="Arial"/>
                <a:cs typeface="Arial"/>
              </a:rPr>
              <a:t>Conventions</a:t>
            </a:r>
            <a:br>
              <a:rPr lang="en-US" sz="4000" dirty="0">
                <a:latin typeface="Arial"/>
                <a:cs typeface="Arial"/>
              </a:rPr>
            </a:br>
            <a:endParaRPr lang="en-US" sz="4000" strike="sngStrike" dirty="0" smtClean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	/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/ Instantiating Shadow HTML</a:t>
            </a: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	</a:t>
            </a:r>
            <a:r>
              <a:rPr lang="en-US" sz="2400" dirty="0" err="1">
                <a:latin typeface="Arial"/>
                <a:cs typeface="Arial"/>
              </a:rPr>
              <a:t>var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shadowDOM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= new HTML ()</a:t>
            </a: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      </a:t>
            </a:r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	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// Instantiating a Teen Policy</a:t>
            </a: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	</a:t>
            </a:r>
            <a:r>
              <a:rPr lang="en-US" sz="2400" dirty="0" err="1">
                <a:latin typeface="Arial"/>
                <a:cs typeface="Arial"/>
              </a:rPr>
              <a:t>var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teenPolicy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= new </a:t>
            </a:r>
            <a:r>
              <a:rPr lang="en-US" sz="2400" dirty="0" err="1">
                <a:latin typeface="Arial"/>
                <a:cs typeface="Arial"/>
              </a:rPr>
              <a:t>NewTeenDriversPolicy</a:t>
            </a:r>
            <a:r>
              <a:rPr lang="en-US" sz="2400" dirty="0">
                <a:latin typeface="Arial"/>
                <a:cs typeface="Arial"/>
              </a:rPr>
              <a:t>();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	</a:t>
            </a: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	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	// Invoke on state</a:t>
            </a: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	if( </a:t>
            </a:r>
            <a:r>
              <a:rPr lang="en-US" sz="2400" dirty="0">
                <a:solidFill>
                  <a:srgbClr val="31859C"/>
                </a:solidFill>
                <a:latin typeface="Arial"/>
                <a:cs typeface="Arial"/>
              </a:rPr>
              <a:t>STATES_RI </a:t>
            </a:r>
            <a:r>
              <a:rPr lang="en-US" sz="2400" dirty="0">
                <a:latin typeface="Arial"/>
                <a:cs typeface="Arial"/>
              </a:rPr>
              <a:t>){  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calculatePremimumForRI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();   }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2085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Arial"/>
                <a:cs typeface="Arial"/>
              </a:rPr>
              <a:t/>
            </a:r>
            <a:br>
              <a:rPr lang="en-US" sz="4000" dirty="0" smtClean="0">
                <a:latin typeface="Arial"/>
                <a:cs typeface="Arial"/>
              </a:rPr>
            </a:br>
            <a:r>
              <a:rPr lang="en-US" sz="4000" strike="sngStrike" dirty="0">
                <a:latin typeface="Arial"/>
                <a:cs typeface="Arial"/>
              </a:rPr>
              <a:t>Common Sense Naming </a:t>
            </a:r>
            <a:r>
              <a:rPr lang="en-US" sz="4000" strike="sngStrike" dirty="0" smtClean="0">
                <a:latin typeface="Arial"/>
                <a:cs typeface="Arial"/>
              </a:rPr>
              <a:t>Conventions</a:t>
            </a:r>
            <a:br>
              <a:rPr lang="en-US" sz="4000" strike="sngStrike" dirty="0" smtClean="0">
                <a:latin typeface="Arial"/>
                <a:cs typeface="Arial"/>
              </a:rPr>
            </a:br>
            <a:r>
              <a:rPr lang="en-US" sz="4000" dirty="0" smtClean="0">
                <a:latin typeface="Arial"/>
                <a:cs typeface="Arial"/>
              </a:rPr>
              <a:t>Creative </a:t>
            </a:r>
            <a:r>
              <a:rPr lang="en-US" sz="4000" dirty="0">
                <a:latin typeface="Arial"/>
                <a:cs typeface="Arial"/>
              </a:rPr>
              <a:t>Naming Conventions</a:t>
            </a:r>
            <a:br>
              <a:rPr lang="en-US" sz="4000" dirty="0">
                <a:latin typeface="Arial"/>
                <a:cs typeface="Arial"/>
              </a:rPr>
            </a:br>
            <a:endParaRPr lang="en-US" sz="4000" strike="sngStrike" dirty="0" smtClean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	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// Instantiating Shadow HTML</a:t>
            </a: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	</a:t>
            </a:r>
            <a:r>
              <a:rPr lang="en-US" sz="2400" strike="sngStrike" dirty="0" err="1">
                <a:latin typeface="Arial"/>
                <a:cs typeface="Arial"/>
              </a:rPr>
              <a:t>var</a:t>
            </a:r>
            <a:r>
              <a:rPr lang="en-US" sz="2400" strike="sngStrike" dirty="0">
                <a:latin typeface="Arial"/>
                <a:cs typeface="Arial"/>
              </a:rPr>
              <a:t> </a:t>
            </a:r>
            <a:r>
              <a:rPr lang="en-US" sz="2400" strike="sngStrike" dirty="0" err="1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shadowDOM</a:t>
            </a:r>
            <a:r>
              <a:rPr lang="en-US" sz="2400" strike="sngStrike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strike="sngStrike" dirty="0">
                <a:latin typeface="Arial"/>
                <a:cs typeface="Arial"/>
              </a:rPr>
              <a:t>= new </a:t>
            </a:r>
            <a:r>
              <a:rPr lang="en-US" sz="2400" strike="sngStrike" dirty="0" smtClean="0">
                <a:latin typeface="Arial"/>
                <a:cs typeface="Arial"/>
              </a:rPr>
              <a:t>HTML (</a:t>
            </a:r>
            <a:r>
              <a:rPr lang="en-US" sz="2400" strike="sngStrike" dirty="0">
                <a:latin typeface="Arial"/>
                <a:cs typeface="Arial"/>
              </a:rPr>
              <a:t>)</a:t>
            </a: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	</a:t>
            </a:r>
            <a:r>
              <a:rPr lang="en-US" sz="2400" dirty="0" err="1" smtClean="0">
                <a:latin typeface="Arial"/>
                <a:cs typeface="Arial"/>
              </a:rPr>
              <a:t>var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freddieDaParser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= new </a:t>
            </a:r>
            <a:r>
              <a:rPr lang="en-US" sz="2400" dirty="0" err="1" smtClean="0">
                <a:latin typeface="Arial"/>
                <a:cs typeface="Arial"/>
              </a:rPr>
              <a:t>HeatherTinaMarieLawson</a:t>
            </a:r>
            <a:r>
              <a:rPr lang="en-US" sz="2400" dirty="0" smtClean="0">
                <a:latin typeface="Arial"/>
                <a:cs typeface="Arial"/>
              </a:rPr>
              <a:t>()</a:t>
            </a: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     </a:t>
            </a: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	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// Instantiating a Teen Policy</a:t>
            </a: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	</a:t>
            </a:r>
            <a:r>
              <a:rPr lang="en-US" sz="2400" strike="sngStrike" dirty="0" err="1" smtClean="0">
                <a:latin typeface="Arial"/>
                <a:cs typeface="Arial"/>
              </a:rPr>
              <a:t>var</a:t>
            </a:r>
            <a:r>
              <a:rPr lang="en-US" sz="2400" strike="sngStrike" dirty="0" smtClean="0">
                <a:latin typeface="Arial"/>
                <a:cs typeface="Arial"/>
              </a:rPr>
              <a:t> </a:t>
            </a:r>
            <a:r>
              <a:rPr lang="en-US" sz="2400" strike="sngStrike" dirty="0" err="1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teenPolicy</a:t>
            </a:r>
            <a:r>
              <a:rPr lang="en-US" sz="2400" strike="sngStrike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strike="sngStrike" dirty="0">
                <a:latin typeface="Arial"/>
                <a:cs typeface="Arial"/>
              </a:rPr>
              <a:t>= new </a:t>
            </a:r>
            <a:r>
              <a:rPr lang="en-US" sz="2400" strike="sngStrike" dirty="0" err="1" smtClean="0">
                <a:latin typeface="Arial"/>
                <a:cs typeface="Arial"/>
              </a:rPr>
              <a:t>NewTeenDriversPolicy</a:t>
            </a:r>
            <a:r>
              <a:rPr lang="en-US" sz="2400" strike="sngStrike" dirty="0" smtClean="0">
                <a:latin typeface="Arial"/>
                <a:cs typeface="Arial"/>
              </a:rPr>
              <a:t>(</a:t>
            </a:r>
            <a:r>
              <a:rPr lang="en-US" sz="2400" strike="sngStrike" dirty="0">
                <a:latin typeface="Arial"/>
                <a:cs typeface="Arial"/>
              </a:rPr>
              <a:t>)</a:t>
            </a:r>
            <a:r>
              <a:rPr lang="en-US" sz="2400" strike="sngStrike" dirty="0" smtClean="0">
                <a:latin typeface="Arial"/>
                <a:cs typeface="Arial"/>
              </a:rPr>
              <a:t>;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endParaRPr lang="en-US" sz="2400" dirty="0" smtClean="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	</a:t>
            </a:r>
            <a:r>
              <a:rPr lang="en-US" sz="2400" dirty="0" err="1" smtClean="0">
                <a:latin typeface="Arial"/>
                <a:cs typeface="Arial"/>
              </a:rPr>
              <a:t>var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loDHom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= new </a:t>
            </a:r>
            <a:r>
              <a:rPr lang="en-US" sz="2400" dirty="0" err="1" smtClean="0">
                <a:latin typeface="Arial"/>
                <a:cs typeface="Arial"/>
              </a:rPr>
              <a:t>vav</a:t>
            </a:r>
            <a:r>
              <a:rPr lang="en-US" sz="2400" dirty="0" smtClean="0">
                <a:latin typeface="Arial"/>
                <a:cs typeface="Arial"/>
              </a:rPr>
              <a:t>();</a:t>
            </a: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	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	// Invoke on state</a:t>
            </a: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	</a:t>
            </a:r>
            <a:r>
              <a:rPr lang="en-US" sz="2400" strike="sngStrike" dirty="0" smtClean="0">
                <a:latin typeface="Arial"/>
                <a:cs typeface="Arial"/>
              </a:rPr>
              <a:t>if</a:t>
            </a:r>
            <a:r>
              <a:rPr lang="en-US" sz="2400" strike="sngStrike" dirty="0">
                <a:latin typeface="Arial"/>
                <a:cs typeface="Arial"/>
              </a:rPr>
              <a:t>( </a:t>
            </a:r>
            <a:r>
              <a:rPr lang="en-US" sz="2400" strike="sngStrike" dirty="0" smtClean="0">
                <a:solidFill>
                  <a:srgbClr val="31859C"/>
                </a:solidFill>
                <a:latin typeface="Arial"/>
                <a:cs typeface="Arial"/>
              </a:rPr>
              <a:t>STATES_RI </a:t>
            </a:r>
            <a:r>
              <a:rPr lang="en-US" sz="2400" strike="sngStrike" dirty="0">
                <a:latin typeface="Arial"/>
                <a:cs typeface="Arial"/>
              </a:rPr>
              <a:t>){   </a:t>
            </a:r>
            <a:r>
              <a:rPr lang="en-US" sz="2400" strike="sngStrike" dirty="0" err="1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calculatePremimumForRI</a:t>
            </a:r>
            <a:r>
              <a:rPr lang="en-US" sz="2400" strike="sngStrike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strike="sngStrike" dirty="0" smtClean="0">
                <a:latin typeface="Arial"/>
                <a:cs typeface="Arial"/>
              </a:rPr>
              <a:t>(</a:t>
            </a:r>
            <a:r>
              <a:rPr lang="en-US" sz="2400" strike="sngStrike" dirty="0">
                <a:latin typeface="Arial"/>
                <a:cs typeface="Arial"/>
              </a:rPr>
              <a:t>);   </a:t>
            </a:r>
            <a:r>
              <a:rPr lang="en-US" sz="2400" strike="sngStrike" dirty="0" smtClean="0">
                <a:latin typeface="Arial"/>
                <a:cs typeface="Arial"/>
              </a:rPr>
              <a:t>}</a:t>
            </a:r>
            <a:endParaRPr lang="en-US" sz="2400" strike="sngStrike" dirty="0" smtClean="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	if( </a:t>
            </a:r>
            <a:r>
              <a:rPr lang="en-US" sz="2400" dirty="0" err="1" smtClean="0">
                <a:solidFill>
                  <a:srgbClr val="31859C"/>
                </a:solidFill>
                <a:latin typeface="Arial"/>
                <a:cs typeface="Arial"/>
              </a:rPr>
              <a:t>thorin</a:t>
            </a:r>
            <a:r>
              <a:rPr lang="en-US" sz="2400" dirty="0" smtClean="0">
                <a:solidFill>
                  <a:srgbClr val="31859C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){  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gotoLonelyMountain</a:t>
            </a:r>
            <a:r>
              <a:rPr lang="en-US" sz="2400" dirty="0" smtClean="0">
                <a:latin typeface="Arial"/>
                <a:cs typeface="Arial"/>
              </a:rPr>
              <a:t>();   }</a:t>
            </a:r>
          </a:p>
          <a:p>
            <a:pPr marL="0" indent="0">
              <a:buNone/>
            </a:pPr>
            <a:endParaRPr lang="en-US" sz="24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553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6022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Code </a:t>
            </a:r>
            <a:r>
              <a:rPr lang="en-US" sz="4000" dirty="0">
                <a:latin typeface="Arial"/>
                <a:cs typeface="Arial"/>
              </a:rPr>
              <a:t>Comments</a:t>
            </a:r>
            <a:br>
              <a:rPr lang="en-US" sz="4000" dirty="0">
                <a:latin typeface="Arial"/>
                <a:cs typeface="Arial"/>
              </a:rPr>
            </a:br>
            <a:r>
              <a:rPr lang="en-US" sz="3100" dirty="0" smtClean="0">
                <a:latin typeface="Arial"/>
                <a:cs typeface="Arial"/>
              </a:rPr>
              <a:t>State </a:t>
            </a:r>
            <a:r>
              <a:rPr lang="en-US" sz="3100" dirty="0">
                <a:latin typeface="Arial"/>
                <a:cs typeface="Arial"/>
              </a:rPr>
              <a:t>“How”, Not “Why”</a:t>
            </a:r>
            <a:br>
              <a:rPr lang="en-US" sz="3100" dirty="0">
                <a:latin typeface="Arial"/>
                <a:cs typeface="Arial"/>
              </a:rPr>
            </a:br>
            <a:endParaRPr lang="en-US" sz="3100" dirty="0" smtClean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Avoid </a:t>
            </a:r>
            <a:r>
              <a:rPr lang="en-US" sz="2400" dirty="0">
                <a:latin typeface="Arial"/>
                <a:cs typeface="Arial"/>
              </a:rPr>
              <a:t>Gotchas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31859C"/>
                </a:solidFill>
                <a:latin typeface="Arial"/>
                <a:cs typeface="Arial"/>
              </a:rPr>
              <a:t>If you can't say anything nice, don't say anything at </a:t>
            </a:r>
            <a:r>
              <a:rPr lang="en-US" sz="2400" dirty="0" smtClean="0">
                <a:solidFill>
                  <a:srgbClr val="31859C"/>
                </a:solidFill>
                <a:latin typeface="Arial"/>
                <a:cs typeface="Arial"/>
              </a:rPr>
              <a:t>all</a:t>
            </a:r>
            <a:endParaRPr lang="en-US" sz="24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State the Bleeding Obvious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/* Add 1 to j, and let the Operating System Advance the Program Counter */</a:t>
            </a:r>
          </a:p>
          <a:p>
            <a:endParaRPr lang="en-US" sz="24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Insult people in comments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31859C"/>
                </a:solidFill>
                <a:latin typeface="Arial"/>
                <a:cs typeface="Arial"/>
              </a:rPr>
              <a:t>/*  Optimized Search with Rabin-Karp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31859C"/>
                </a:solidFill>
                <a:latin typeface="Arial"/>
                <a:cs typeface="Arial"/>
              </a:rPr>
              <a:t>    This stuff is too clever for the dullards at XYZ Inc.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31859C"/>
                </a:solidFill>
                <a:latin typeface="Arial"/>
                <a:cs typeface="Arial"/>
              </a:rPr>
              <a:t>    who would rather do this in log(n+n^2) */</a:t>
            </a:r>
          </a:p>
          <a:p>
            <a:pPr marL="0" indent="0">
              <a:buNone/>
            </a:pPr>
            <a:endParaRPr lang="en-US" sz="24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092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Arial"/>
                <a:cs typeface="Arial"/>
              </a:rPr>
              <a:t>Camouflage</a:t>
            </a:r>
            <a:endParaRPr lang="en-US" sz="4000" dirty="0">
              <a:latin typeface="Arial"/>
              <a:cs typeface="Arial"/>
            </a:endParaRPr>
          </a:p>
        </p:txBody>
      </p:sp>
      <p:pic>
        <p:nvPicPr>
          <p:cNvPr id="2" name="Picture 1" descr="camouflag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81"/>
          <a:stretch/>
        </p:blipFill>
        <p:spPr>
          <a:xfrm>
            <a:off x="0" y="1142999"/>
            <a:ext cx="9144000" cy="571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4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smtClean="0">
                <a:latin typeface="Arial"/>
                <a:cs typeface="Arial"/>
              </a:rPr>
              <a:t>Trick Syntax Highlighting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 smtClean="0">
                <a:latin typeface="Arial"/>
                <a:cs typeface="Arial"/>
              </a:rPr>
              <a:t>	</a:t>
            </a: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&lt;!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–</a:t>
            </a: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This Code Never Gets </a:t>
            </a:r>
            <a:r>
              <a:rPr lang="fr-FR" sz="2400" dirty="0" err="1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Executed</a:t>
            </a: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--&gt;&lt;!--&lt;?</a:t>
            </a:r>
            <a:r>
              <a:rPr lang="fr-FR" sz="2400" dirty="0" err="1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php</a:t>
            </a:r>
            <a:endParaRPr lang="fr-FR" sz="2400" dirty="0" smtClean="0">
              <a:solidFill>
                <a:srgbClr val="77933C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fr-FR" sz="2400" dirty="0">
                <a:solidFill>
                  <a:srgbClr val="77933C"/>
                </a:solidFill>
                <a:latin typeface="Arial"/>
                <a:cs typeface="Arial"/>
              </a:rPr>
              <a:t>	</a:t>
            </a:r>
            <a:r>
              <a:rPr lang="fr-FR" sz="2400" dirty="0" smtClean="0">
                <a:solidFill>
                  <a:srgbClr val="77933C"/>
                </a:solidFill>
                <a:latin typeface="Arial"/>
                <a:cs typeface="Arial"/>
              </a:rPr>
              <a:t>	</a:t>
            </a:r>
            <a:r>
              <a:rPr lang="fr-FR" sz="2400" dirty="0" smtClean="0">
                <a:solidFill>
                  <a:srgbClr val="000000"/>
                </a:solidFill>
                <a:latin typeface="Arial"/>
                <a:cs typeface="Arial"/>
              </a:rPr>
              <a:t>&lt;script&gt;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77933C"/>
                </a:solidFill>
                <a:latin typeface="Arial"/>
                <a:cs typeface="Arial"/>
              </a:rPr>
              <a:t>	</a:t>
            </a:r>
            <a:r>
              <a:rPr lang="fr-FR" sz="2400" dirty="0" smtClean="0">
                <a:solidFill>
                  <a:srgbClr val="77933C"/>
                </a:solidFill>
                <a:latin typeface="Arial"/>
                <a:cs typeface="Arial"/>
              </a:rPr>
              <a:t>		</a:t>
            </a:r>
            <a:r>
              <a:rPr lang="fr-FR" sz="2400" dirty="0" smtClean="0">
                <a:latin typeface="Arial"/>
                <a:cs typeface="Arial"/>
              </a:rPr>
              <a:t>var</a:t>
            </a:r>
            <a:r>
              <a:rPr lang="fr-FR" sz="2400" dirty="0" smtClean="0">
                <a:solidFill>
                  <a:srgbClr val="77933C"/>
                </a:solidFill>
                <a:latin typeface="Arial"/>
                <a:cs typeface="Arial"/>
              </a:rPr>
              <a:t> </a:t>
            </a: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x</a:t>
            </a:r>
            <a:r>
              <a:rPr lang="fr-FR" sz="2400" dirty="0" smtClean="0">
                <a:latin typeface="Arial"/>
                <a:cs typeface="Arial"/>
              </a:rPr>
              <a:t> =  </a:t>
            </a:r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"This";</a:t>
            </a:r>
          </a:p>
          <a:p>
            <a:pPr marL="0" indent="0">
              <a:buNone/>
            </a:pPr>
            <a:r>
              <a:rPr lang="fr-FR" sz="2400" dirty="0">
                <a:latin typeface="Arial"/>
                <a:cs typeface="Arial"/>
              </a:rPr>
              <a:t>	</a:t>
            </a:r>
            <a:r>
              <a:rPr lang="fr-FR" sz="2400" dirty="0" smtClean="0">
                <a:latin typeface="Arial"/>
                <a:cs typeface="Arial"/>
              </a:rPr>
              <a:t>	&lt;/script&gt;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rgbClr val="77933C"/>
                </a:solidFill>
                <a:latin typeface="Arial"/>
                <a:cs typeface="Arial"/>
              </a:rPr>
              <a:t>	&lt; !</a:t>
            </a:r>
            <a:r>
              <a:rPr lang="en-US" sz="2400" dirty="0" smtClean="0">
                <a:solidFill>
                  <a:srgbClr val="77933C"/>
                </a:solidFill>
                <a:latin typeface="Arial"/>
                <a:cs typeface="Arial"/>
              </a:rPr>
              <a:t>--</a:t>
            </a:r>
            <a:r>
              <a:rPr lang="fr-FR" sz="2400" dirty="0" smtClean="0">
                <a:solidFill>
                  <a:srgbClr val="77933C"/>
                </a:solidFill>
                <a:latin typeface="Arial"/>
                <a:cs typeface="Arial"/>
              </a:rPr>
              <a:t> End </a:t>
            </a:r>
            <a:r>
              <a:rPr lang="fr-FR" sz="2400" dirty="0" err="1" smtClean="0">
                <a:solidFill>
                  <a:srgbClr val="77933C"/>
                </a:solidFill>
                <a:latin typeface="Arial"/>
                <a:cs typeface="Arial"/>
              </a:rPr>
              <a:t>Camouflaged</a:t>
            </a:r>
            <a:r>
              <a:rPr lang="fr-FR" sz="2400" dirty="0" smtClean="0">
                <a:solidFill>
                  <a:srgbClr val="77933C"/>
                </a:solidFill>
                <a:latin typeface="Arial"/>
                <a:cs typeface="Arial"/>
              </a:rPr>
              <a:t> code--&gt; ?&gt;--&gt;</a:t>
            </a:r>
          </a:p>
          <a:p>
            <a:pPr marL="0" indent="0">
              <a:buNone/>
            </a:pPr>
            <a:endParaRPr lang="en-US" sz="24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547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More </a:t>
            </a:r>
            <a:r>
              <a:rPr lang="en-US" sz="4000" dirty="0" err="1" smtClean="0">
                <a:latin typeface="Arial"/>
                <a:cs typeface="Arial"/>
              </a:rPr>
              <a:t>Refuctoring</a:t>
            </a:r>
            <a:endParaRPr lang="en-US" sz="4000" dirty="0" smtClean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Donkey Case or Random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CapITalizAtion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  <a:p>
            <a:endParaRPr lang="en-US" sz="2400" dirty="0" smtClean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Recycle Variables</a:t>
            </a:r>
          </a:p>
          <a:p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Masquerade as keywords</a:t>
            </a:r>
            <a:endParaRPr lang="en-US" sz="2400" dirty="0">
              <a:latin typeface="Arial"/>
              <a:cs typeface="Arial"/>
            </a:endParaRPr>
          </a:p>
          <a:p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Misuse Semicolons</a:t>
            </a:r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4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248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Scary JS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JS Anti-Patterns</a:t>
            </a:r>
          </a:p>
          <a:p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No </a:t>
            </a:r>
            <a:r>
              <a:rPr lang="en-US" sz="2400" dirty="0">
                <a:latin typeface="Arial"/>
                <a:cs typeface="Arial"/>
              </a:rPr>
              <a:t>Code Smiles</a:t>
            </a:r>
          </a:p>
          <a:p>
            <a:endParaRPr lang="en-US" sz="2400" dirty="0" smtClean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  <a:p>
            <a:endParaRPr lang="en-US" sz="2400" dirty="0" smtClean="0">
              <a:latin typeface="Arial"/>
              <a:cs typeface="Arial"/>
            </a:endParaRPr>
          </a:p>
          <a:p>
            <a:endParaRPr lang="en-US" sz="24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400" dirty="0" smtClean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756" y="1394179"/>
            <a:ext cx="694265" cy="6942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756" y="2240843"/>
            <a:ext cx="694265" cy="6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Tools to Avoid</a:t>
            </a:r>
          </a:p>
        </p:txBody>
      </p:sp>
      <p:pic>
        <p:nvPicPr>
          <p:cNvPr id="5" name="Picture 4" descr="toolf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2999"/>
            <a:ext cx="9144000" cy="571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1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Tools to Avoid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3356" cy="50038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Arial"/>
                <a:cs typeface="Arial"/>
              </a:rPr>
              <a:t>Linting</a:t>
            </a:r>
            <a:r>
              <a:rPr lang="en-US" sz="2400" dirty="0" smtClean="0">
                <a:latin typeface="Arial"/>
                <a:cs typeface="Arial"/>
              </a:rPr>
              <a:t> Tools </a:t>
            </a: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   </a:t>
            </a:r>
            <a:r>
              <a:rPr lang="en-US" sz="2400" dirty="0" err="1" smtClean="0">
                <a:latin typeface="Arial"/>
                <a:cs typeface="Arial"/>
              </a:rPr>
              <a:t>JSLint</a:t>
            </a:r>
            <a:r>
              <a:rPr lang="en-US" sz="2400" dirty="0" smtClean="0">
                <a:latin typeface="Arial"/>
                <a:cs typeface="Arial"/>
              </a:rPr>
              <a:t>, </a:t>
            </a:r>
            <a:r>
              <a:rPr lang="en-US" sz="2400" dirty="0" err="1" smtClean="0">
                <a:latin typeface="Arial"/>
                <a:cs typeface="Arial"/>
              </a:rPr>
              <a:t>JSHint</a:t>
            </a:r>
            <a:r>
              <a:rPr lang="en-US" sz="2400" dirty="0" smtClean="0">
                <a:latin typeface="Arial"/>
                <a:cs typeface="Arial"/>
              </a:rPr>
              <a:t>..</a:t>
            </a:r>
          </a:p>
          <a:p>
            <a:pPr marL="0" indent="0">
              <a:buNone/>
            </a:pPr>
            <a:endParaRPr lang="en-US" sz="2400" dirty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CI Tools </a:t>
            </a: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   Bamboo, Jenkins..</a:t>
            </a:r>
          </a:p>
          <a:p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Functional Programming Libraries </a:t>
            </a: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    Underscore, Lo-Dash..</a:t>
            </a:r>
          </a:p>
        </p:txBody>
      </p:sp>
    </p:spTree>
    <p:extLst>
      <p:ext uri="{BB962C8B-B14F-4D97-AF65-F5344CB8AC3E}">
        <p14:creationId xmlns:p14="http://schemas.microsoft.com/office/powerpoint/2010/main" val="404454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2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/>
                <a:cs typeface="Arial"/>
              </a:rPr>
              <a:t>Why Write Scary JS?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84" y="1544919"/>
            <a:ext cx="6709906" cy="4195481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Fun</a:t>
            </a:r>
          </a:p>
          <a:p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Job Security</a:t>
            </a:r>
          </a:p>
          <a:p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Makes you feel smarter</a:t>
            </a:r>
          </a:p>
          <a:p>
            <a:pPr marL="0" indent="0">
              <a:buNone/>
            </a:pPr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Peace of Mind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930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Questions?</a:t>
            </a:r>
          </a:p>
        </p:txBody>
      </p:sp>
      <p:pic>
        <p:nvPicPr>
          <p:cNvPr id="4" name="Picture 3" descr="troll fa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34" y="1439334"/>
            <a:ext cx="6214533" cy="439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6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Is Your JS Scary?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5091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8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Scary JS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JS Anti-Patterns</a:t>
            </a:r>
          </a:p>
          <a:p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No </a:t>
            </a:r>
            <a:r>
              <a:rPr lang="en-US" sz="2400" dirty="0">
                <a:latin typeface="Arial"/>
                <a:cs typeface="Arial"/>
              </a:rPr>
              <a:t>Code Smiles</a:t>
            </a:r>
          </a:p>
          <a:p>
            <a:endParaRPr lang="en-US" sz="2400" dirty="0" smtClean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  <a:p>
            <a:endParaRPr lang="en-US" sz="2400" dirty="0" smtClean="0">
              <a:latin typeface="Arial"/>
              <a:cs typeface="Arial"/>
            </a:endParaRPr>
          </a:p>
          <a:p>
            <a:endParaRPr lang="en-US" sz="24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4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778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smtClean="0">
                <a:latin typeface="Arial"/>
                <a:cs typeface="Arial"/>
              </a:rPr>
              <a:t>JS Anti-Patterns</a:t>
            </a:r>
          </a:p>
        </p:txBody>
      </p:sp>
      <p:pic>
        <p:nvPicPr>
          <p:cNvPr id="4" name="Picture 3" descr="me gust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778" y="1143000"/>
            <a:ext cx="5166708" cy="532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2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Procedural JS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3356" cy="5003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Spaghetti Code</a:t>
            </a:r>
          </a:p>
          <a:p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$</a:t>
            </a:r>
            <a:r>
              <a:rPr lang="en-US" sz="2400" dirty="0" err="1" smtClean="0">
                <a:latin typeface="Arial"/>
                <a:cs typeface="Arial"/>
              </a:rPr>
              <a:t>paghetti</a:t>
            </a:r>
            <a:r>
              <a:rPr lang="en-US" sz="2400" dirty="0" smtClean="0">
                <a:latin typeface="Arial"/>
                <a:cs typeface="Arial"/>
              </a:rPr>
              <a:t> with </a:t>
            </a:r>
            <a:r>
              <a:rPr lang="en-US" sz="2400" dirty="0" err="1" smtClean="0">
                <a:latin typeface="Arial"/>
                <a:cs typeface="Arial"/>
              </a:rPr>
              <a:t>Jquery</a:t>
            </a:r>
            <a:endParaRPr lang="en-US" sz="2400" dirty="0" smtClean="0">
              <a:latin typeface="Arial"/>
              <a:cs typeface="Arial"/>
            </a:endParaRPr>
          </a:p>
          <a:p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0 Abstractions and Large Routines</a:t>
            </a:r>
          </a:p>
          <a:p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>
                <a:latin typeface="Arial"/>
                <a:cs typeface="Arial"/>
              </a:rPr>
              <a:t>Modern GOTO or Callback </a:t>
            </a:r>
            <a:r>
              <a:rPr lang="en-US" sz="2400" dirty="0" smtClean="0">
                <a:latin typeface="Arial"/>
                <a:cs typeface="Arial"/>
              </a:rPr>
              <a:t>Hell</a:t>
            </a: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Good for a Page, Not for an App</a:t>
            </a:r>
          </a:p>
          <a:p>
            <a:endParaRPr lang="en-US" sz="24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664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$</a:t>
            </a:r>
            <a:r>
              <a:rPr lang="en-US" sz="4000" dirty="0" err="1" smtClean="0">
                <a:latin typeface="Arial"/>
                <a:cs typeface="Arial"/>
              </a:rPr>
              <a:t>paghetti</a:t>
            </a:r>
            <a:endParaRPr lang="en-US" sz="4000" dirty="0" smtClean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0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Procedural JS: Write 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3356" cy="5003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Write Assembly and Interpret with JS</a:t>
            </a:r>
          </a:p>
          <a:p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Use </a:t>
            </a:r>
            <a:r>
              <a:rPr lang="en-US" sz="2400" dirty="0" err="1" smtClean="0">
                <a:latin typeface="Arial"/>
                <a:cs typeface="Arial"/>
              </a:rPr>
              <a:t>Require.JS</a:t>
            </a:r>
            <a:r>
              <a:rPr lang="en-US" sz="2400" dirty="0" smtClean="0">
                <a:latin typeface="Arial"/>
                <a:cs typeface="Arial"/>
              </a:rPr>
              <a:t> to Include the Assembly Files</a:t>
            </a:r>
          </a:p>
          <a:p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Lie about performance</a:t>
            </a:r>
          </a:p>
          <a:p>
            <a:endParaRPr lang="en-US" sz="2400" dirty="0" smtClean="0">
              <a:latin typeface="Arial"/>
              <a:cs typeface="Arial"/>
            </a:endParaRPr>
          </a:p>
          <a:p>
            <a:r>
              <a:rPr lang="pl-PL" sz="2400" dirty="0">
                <a:latin typeface="Arial"/>
                <a:cs typeface="Arial"/>
                <a:hlinkClick r:id="rId2"/>
              </a:rPr>
              <a:t>http://e4004.szyc.org/asm.html</a:t>
            </a:r>
            <a:endParaRPr lang="pl-PL" sz="24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400" dirty="0" smtClean="0">
              <a:latin typeface="Arial"/>
              <a:cs typeface="Arial"/>
            </a:endParaRPr>
          </a:p>
          <a:p>
            <a:endParaRPr lang="en-US" sz="24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744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15175</TotalTime>
  <Words>717</Words>
  <Application>Microsoft Macintosh PowerPoint</Application>
  <PresentationFormat>On-screen Show (4:3)</PresentationFormat>
  <Paragraphs>183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THE ART OF WRITING  SCARY JAVASCRIPT</vt:lpstr>
      <vt:lpstr>Hi, I’m Aman http://anixir.com</vt:lpstr>
      <vt:lpstr>Why Write Scary JS?</vt:lpstr>
      <vt:lpstr>Is Your JS Scary?</vt:lpstr>
      <vt:lpstr>Scary JS</vt:lpstr>
      <vt:lpstr>JS Anti-Patterns</vt:lpstr>
      <vt:lpstr>Procedural JS</vt:lpstr>
      <vt:lpstr>$paghetti</vt:lpstr>
      <vt:lpstr>Procedural JS: Write Assembly</vt:lpstr>
      <vt:lpstr>Heisenbug</vt:lpstr>
      <vt:lpstr>Heisenbug</vt:lpstr>
      <vt:lpstr>PowerPoint Presentation</vt:lpstr>
      <vt:lpstr>Abuse Type Casting</vt:lpstr>
      <vt:lpstr>Abuse Type Casting</vt:lpstr>
      <vt:lpstr>Exploit Oddities</vt:lpstr>
      <vt:lpstr>More Anti-Patterns</vt:lpstr>
      <vt:lpstr>Scary JS</vt:lpstr>
      <vt:lpstr>Code “Smiles”</vt:lpstr>
      <vt:lpstr>Code “Smiles”</vt:lpstr>
      <vt:lpstr>Refuctoring the Code Smiles</vt:lpstr>
      <vt:lpstr> Common Sense Naming Conventions </vt:lpstr>
      <vt:lpstr> Common Sense Naming Conventions Creative Naming Conventions </vt:lpstr>
      <vt:lpstr>Code Comments State “How”, Not “Why” </vt:lpstr>
      <vt:lpstr>PowerPoint Presentation</vt:lpstr>
      <vt:lpstr>Trick Syntax Highlighting</vt:lpstr>
      <vt:lpstr>More Refuctoring</vt:lpstr>
      <vt:lpstr>Scary JS</vt:lpstr>
      <vt:lpstr>Tools to Avoid</vt:lpstr>
      <vt:lpstr>Tools to Avoid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Writing Scary Javascript</dc:title>
  <dc:creator>Aman</dc:creator>
  <cp:lastModifiedBy>Aman</cp:lastModifiedBy>
  <cp:revision>467</cp:revision>
  <dcterms:created xsi:type="dcterms:W3CDTF">2015-02-11T05:20:25Z</dcterms:created>
  <dcterms:modified xsi:type="dcterms:W3CDTF">2015-09-10T22:01:09Z</dcterms:modified>
</cp:coreProperties>
</file>